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17"/>
  </p:notesMasterIdLst>
  <p:handoutMasterIdLst>
    <p:handoutMasterId r:id="rId18"/>
  </p:handoutMasterIdLst>
  <p:sldIdLst>
    <p:sldId id="256" r:id="rId3"/>
    <p:sldId id="258" r:id="rId4"/>
    <p:sldId id="261" r:id="rId5"/>
    <p:sldId id="257" r:id="rId6"/>
    <p:sldId id="259" r:id="rId7"/>
    <p:sldId id="264" r:id="rId8"/>
    <p:sldId id="263" r:id="rId9"/>
    <p:sldId id="262" r:id="rId10"/>
    <p:sldId id="265" r:id="rId11"/>
    <p:sldId id="267" r:id="rId12"/>
    <p:sldId id="266" r:id="rId13"/>
    <p:sldId id="268" r:id="rId14"/>
    <p:sldId id="269" r:id="rId15"/>
    <p:sldId id="260" r:id="rId1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71476" autoAdjust="0"/>
  </p:normalViewPr>
  <p:slideViewPr>
    <p:cSldViewPr snapToGrid="0">
      <p:cViewPr varScale="1">
        <p:scale>
          <a:sx n="113" d="100"/>
          <a:sy n="113" d="100"/>
        </p:scale>
        <p:origin x="14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73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EE7B53-AE4B-4D68-8355-C34BE7211AFB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D4476A-380E-40F0-B482-01DB1CF34F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26920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gif>
</file>

<file path=ppt/media/image12.jpeg>
</file>

<file path=ppt/media/image15.png>
</file>

<file path=ppt/media/image17.png>
</file>

<file path=ppt/media/image19.gif>
</file>

<file path=ppt/media/image2.png>
</file>

<file path=ppt/media/image22.gif>
</file>

<file path=ppt/media/image23.gif>
</file>

<file path=ppt/media/image3.png>
</file>

<file path=ppt/media/image4.png>
</file>

<file path=ppt/media/image5.png>
</file>

<file path=ppt/media/image6.png>
</file>

<file path=ppt/media/image8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D9692-65FF-4707-B1B3-46D84F10CC7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32005-740C-4F95-A097-D9307CF462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31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Good</a:t>
            </a:r>
            <a:r>
              <a:rPr lang="de-DE" dirty="0" smtClean="0"/>
              <a:t> Morning,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thank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introduction</a:t>
            </a:r>
            <a:endParaRPr lang="de-DE" baseline="0" dirty="0" smtClean="0"/>
          </a:p>
          <a:p>
            <a:endParaRPr lang="de-DE" dirty="0" smtClean="0"/>
          </a:p>
          <a:p>
            <a:r>
              <a:rPr lang="de-DE" dirty="0" smtClean="0"/>
              <a:t>New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paradigm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SEPARATE </a:t>
            </a:r>
            <a:r>
              <a:rPr lang="de-DE" baseline="0" dirty="0" err="1" smtClean="0"/>
              <a:t>fixational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extraction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saccadic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planning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smtClean="0"/>
              <a:t>Collaborative </a:t>
            </a:r>
            <a:r>
              <a:rPr lang="de-DE" baseline="0" dirty="0" err="1" smtClean="0"/>
              <a:t>work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LK, JS 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supervisor</a:t>
            </a:r>
            <a:r>
              <a:rPr lang="de-DE" baseline="0" dirty="0" smtClean="0"/>
              <a:t> PK</a:t>
            </a:r>
          </a:p>
          <a:p>
            <a:endParaRPr lang="de-DE" baseline="0" dirty="0" smtClean="0"/>
          </a:p>
          <a:p>
            <a:r>
              <a:rPr lang="de-DE" baseline="0" dirty="0" err="1" smtClean="0"/>
              <a:t>Let‘s</a:t>
            </a:r>
            <a:r>
              <a:rPr lang="de-DE" baseline="0" dirty="0" smtClean="0"/>
              <a:t> jump </a:t>
            </a:r>
            <a:r>
              <a:rPr lang="de-DE" baseline="0" dirty="0" err="1" smtClean="0"/>
              <a:t>right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: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B32005-740C-4F95-A097-D9307CF4622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9728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3000" y="1630363"/>
            <a:ext cx="6858000" cy="2387600"/>
          </a:xfrm>
        </p:spPr>
        <p:txBody>
          <a:bodyPr anchor="b"/>
          <a:lstStyle>
            <a:lvl1pPr algn="ctr">
              <a:defRPr sz="6000">
                <a:latin typeface="Franklin Gothic Book" panose="020B0503020102020204" pitchFamily="34" charset="0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143000" y="4110041"/>
            <a:ext cx="6858000" cy="13124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85000"/>
                  </a:schemeClr>
                </a:solidFill>
                <a:latin typeface="Franklin Gothic Book" panose="020B05030201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de-DE" dirty="0" smtClean="0"/>
              <a:t>Benedikt Ehinger</a:t>
            </a:r>
          </a:p>
          <a:p>
            <a:r>
              <a:rPr lang="de-DE" dirty="0" smtClean="0"/>
              <a:t>Institute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Cognitive</a:t>
            </a:r>
            <a:r>
              <a:rPr lang="de-DE" dirty="0" smtClean="0"/>
              <a:t> Science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001001" y="631079"/>
            <a:ext cx="1087655" cy="365125"/>
          </a:xfrm>
        </p:spPr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pic>
        <p:nvPicPr>
          <p:cNvPr id="67" name="Grafik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39"/>
            <a:ext cx="3276599" cy="110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95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9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B5E8A-33D8-4A5A-9040-394064CFF9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108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B5E8A-33D8-4A5A-9040-394064CFF9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5072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B5E8A-33D8-4A5A-9040-394064CFF9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34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143000" y="1630363"/>
            <a:ext cx="3714750" cy="2387600"/>
          </a:xfrm>
        </p:spPr>
        <p:txBody>
          <a:bodyPr anchor="b"/>
          <a:lstStyle>
            <a:lvl1pPr algn="ctr">
              <a:defRPr sz="6000" baseline="0">
                <a:latin typeface="Franklin Gothic Book" panose="020B0503020102020204" pitchFamily="34" charset="0"/>
              </a:defRPr>
            </a:lvl1pPr>
          </a:lstStyle>
          <a:p>
            <a:r>
              <a:rPr lang="de-DE" dirty="0" smtClean="0"/>
              <a:t>Titel Der Präsentation Hier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143000" y="4110041"/>
            <a:ext cx="3714750" cy="13124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85000"/>
                  </a:schemeClr>
                </a:solidFill>
                <a:latin typeface="Franklin Gothic Book" panose="020B0503020102020204" pitchFamily="34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de-DE" dirty="0" smtClean="0"/>
              <a:t>Benedikt Ehinger</a:t>
            </a:r>
          </a:p>
          <a:p>
            <a:r>
              <a:rPr lang="de-DE" dirty="0" smtClean="0"/>
              <a:t>Institute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Cognitive</a:t>
            </a:r>
            <a:r>
              <a:rPr lang="de-DE" dirty="0" smtClean="0"/>
              <a:t> Science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001001" y="631079"/>
            <a:ext cx="1087655" cy="365125"/>
          </a:xfrm>
        </p:spPr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8" name="Inhaltsplatzhalter 2"/>
          <p:cNvSpPr>
            <a:spLocks noGrp="1"/>
          </p:cNvSpPr>
          <p:nvPr>
            <p:ph sz="half" idx="11" hasCustomPrompt="1"/>
          </p:nvPr>
        </p:nvSpPr>
        <p:spPr>
          <a:xfrm>
            <a:off x="5057775" y="1627278"/>
            <a:ext cx="3886200" cy="3795248"/>
          </a:xfrm>
        </p:spPr>
        <p:txBody>
          <a:bodyPr/>
          <a:lstStyle>
            <a:lvl1pPr marL="0" indent="0">
              <a:buNone/>
              <a:defRPr/>
            </a:lvl1pPr>
            <a:lvl5pPr>
              <a:defRPr/>
            </a:lvl5pPr>
          </a:lstStyle>
          <a:p>
            <a:pPr lvl="0"/>
            <a:r>
              <a:rPr lang="de-DE" dirty="0" smtClean="0"/>
              <a:t>Import </a:t>
            </a:r>
            <a:r>
              <a:rPr lang="de-DE" dirty="0" err="1" smtClean="0"/>
              <a:t>foto</a:t>
            </a:r>
            <a:r>
              <a:rPr lang="de-DE" dirty="0" smtClean="0"/>
              <a:t> </a:t>
            </a:r>
            <a:r>
              <a:rPr lang="de-DE" dirty="0" err="1" smtClean="0"/>
              <a:t>here</a:t>
            </a:r>
            <a:endParaRPr lang="de-DE" dirty="0" smtClean="0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939"/>
            <a:ext cx="3276599" cy="110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3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257200"/>
            <a:ext cx="7886700" cy="64268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727452"/>
            <a:ext cx="7886700" cy="4351338"/>
          </a:xfrm>
        </p:spPr>
        <p:txBody>
          <a:bodyPr/>
          <a:lstStyle>
            <a:lvl1pPr>
              <a:defRPr>
                <a:latin typeface="Franklin Gothic Book" panose="020B0503020102020204" pitchFamily="34" charset="0"/>
              </a:defRPr>
            </a:lvl1pPr>
            <a:lvl2pPr>
              <a:defRPr>
                <a:latin typeface="Franklin Gothic Book" panose="020B0503020102020204" pitchFamily="34" charset="0"/>
              </a:defRPr>
            </a:lvl2pPr>
            <a:lvl3pPr>
              <a:defRPr>
                <a:latin typeface="Franklin Gothic Book" panose="020B0503020102020204" pitchFamily="34" charset="0"/>
              </a:defRPr>
            </a:lvl3pPr>
            <a:lvl4pPr>
              <a:defRPr>
                <a:latin typeface="Franklin Gothic Book" panose="020B0503020102020204" pitchFamily="34" charset="0"/>
              </a:defRPr>
            </a:lvl4pPr>
            <a:lvl5pPr>
              <a:defRPr>
                <a:latin typeface="Franklin Gothic Book" panose="020B0503020102020204" pitchFamily="34" charset="0"/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B5E8A-33D8-4A5A-9040-394064CFF97D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248351" y="819438"/>
            <a:ext cx="6807994" cy="465138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tx1">
                    <a:lumMod val="75000"/>
                  </a:schemeClr>
                </a:solidFill>
                <a:latin typeface="Franklin Gothic Book" panose="020B0503020102020204" pitchFamily="34" charset="0"/>
              </a:defRPr>
            </a:lvl1pPr>
          </a:lstStyle>
          <a:p>
            <a:pPr lvl="0"/>
            <a:r>
              <a:rPr lang="en-US" dirty="0" smtClean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494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381692"/>
            <a:ext cx="7886700" cy="64268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8650" y="1727452"/>
            <a:ext cx="7886700" cy="4351338"/>
          </a:xfrm>
        </p:spPr>
        <p:txBody>
          <a:bodyPr/>
          <a:lstStyle>
            <a:lvl1pPr>
              <a:defRPr>
                <a:latin typeface="Franklin Gothic Book" panose="020B0503020102020204" pitchFamily="34" charset="0"/>
              </a:defRPr>
            </a:lvl1pPr>
            <a:lvl2pPr>
              <a:defRPr>
                <a:latin typeface="Franklin Gothic Book" panose="020B0503020102020204" pitchFamily="34" charset="0"/>
              </a:defRPr>
            </a:lvl2pPr>
            <a:lvl3pPr>
              <a:defRPr>
                <a:latin typeface="Franklin Gothic Book" panose="020B0503020102020204" pitchFamily="34" charset="0"/>
              </a:defRPr>
            </a:lvl3pPr>
            <a:lvl4pPr>
              <a:defRPr>
                <a:latin typeface="Franklin Gothic Book" panose="020B0503020102020204" pitchFamily="34" charset="0"/>
              </a:defRPr>
            </a:lvl4pPr>
            <a:lvl5pPr>
              <a:defRPr>
                <a:latin typeface="Franklin Gothic Book" panose="020B0503020102020204" pitchFamily="34" charset="0"/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B5E8A-33D8-4A5A-9040-394064CFF9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589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B5E8A-33D8-4A5A-9040-394064CFF9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65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9144000" cy="1480862"/>
          </a:xfrm>
          <a:prstGeom prst="rect">
            <a:avLst/>
          </a:prstGeom>
          <a:solidFill>
            <a:schemeClr val="accent6"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B5E8A-33D8-4A5A-9040-394064CFF9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828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B5E8A-33D8-4A5A-9040-394064CFF9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440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B5E8A-33D8-4A5A-9040-394064CFF9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39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5B5E8A-33D8-4A5A-9040-394064CFF9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8825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0" y="0"/>
            <a:ext cx="9144000" cy="148086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257197"/>
            <a:ext cx="7886700" cy="12853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sz="3000" baseline="0" dirty="0" err="1" smtClean="0">
                <a:solidFill>
                  <a:schemeClr val="tx1">
                    <a:lumMod val="95000"/>
                  </a:schemeClr>
                </a:solidFill>
              </a:rPr>
              <a:t>Subtitle</a:t>
            </a:r>
            <a:r>
              <a:rPr lang="de-DE" sz="3000" baseline="0" dirty="0" smtClean="0">
                <a:solidFill>
                  <a:schemeClr val="tx1">
                    <a:lumMod val="95000"/>
                  </a:schemeClr>
                </a:solidFill>
              </a:rPr>
              <a:t> Master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056347" y="899885"/>
            <a:ext cx="10876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75000"/>
                  </a:schemeClr>
                </a:solidFill>
                <a:latin typeface="Franklin Gothic Book" panose="020B0503020102020204" pitchFamily="34" charset="0"/>
              </a:defRPr>
            </a:lvl1pPr>
          </a:lstStyle>
          <a:p>
            <a:fld id="{367EFC50-BC43-4C71-9103-57D49E3044E7}" type="datetimeFigureOut">
              <a:rPr lang="de-DE" smtClean="0"/>
              <a:t>19.04.2018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23146" y="1115740"/>
            <a:ext cx="820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045B5E8A-33D8-4A5A-9040-394064CFF97D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elplatzhalter 1"/>
          <p:cNvSpPr txBox="1">
            <a:spLocks/>
          </p:cNvSpPr>
          <p:nvPr/>
        </p:nvSpPr>
        <p:spPr>
          <a:xfrm>
            <a:off x="1386039" y="796836"/>
            <a:ext cx="7129312" cy="6840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65000"/>
                    <a:lumOff val="35000"/>
                  </a:schemeClr>
                </a:solidFill>
                <a:latin typeface="Franklin Gothic Book" panose="020B0503020102020204" pitchFamily="34" charset="0"/>
                <a:ea typeface="+mj-ea"/>
                <a:cs typeface="+mj-cs"/>
              </a:defRPr>
            </a:lvl1pPr>
          </a:lstStyle>
          <a:p>
            <a:endParaRPr lang="de-DE" sz="3000" baseline="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5010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marL="0" marR="0" indent="0" algn="l" defTabSz="914377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lang="de-DE" sz="4400" kern="1200" dirty="0" smtClean="0">
          <a:solidFill>
            <a:schemeClr val="tx1"/>
          </a:solidFill>
          <a:latin typeface="Franklin Gothic Book" panose="020B0503020102020204" pitchFamily="34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3866814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7.png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3000" y="2731179"/>
            <a:ext cx="6858000" cy="2387600"/>
          </a:xfrm>
        </p:spPr>
        <p:txBody>
          <a:bodyPr>
            <a:noAutofit/>
          </a:bodyPr>
          <a:lstStyle/>
          <a:p>
            <a:r>
              <a:rPr lang="de-DE" sz="3600" dirty="0" smtClean="0"/>
              <a:t>The </a:t>
            </a:r>
            <a:r>
              <a:rPr lang="de-DE" sz="3600" dirty="0" err="1" smtClean="0"/>
              <a:t>greatest</a:t>
            </a:r>
            <a:r>
              <a:rPr lang="de-DE" sz="3600" dirty="0" smtClean="0"/>
              <a:t> </a:t>
            </a:r>
            <a:r>
              <a:rPr lang="de-DE" sz="3600" dirty="0" err="1"/>
              <a:t>showdown</a:t>
            </a:r>
            <a:r>
              <a:rPr lang="de-DE" sz="3600" dirty="0"/>
              <a:t> </a:t>
            </a:r>
            <a:r>
              <a:rPr lang="de-DE" sz="3600" dirty="0" err="1" smtClean="0"/>
              <a:t>of</a:t>
            </a:r>
            <a:r>
              <a:rPr lang="de-DE" sz="3600" dirty="0" smtClean="0"/>
              <a:t> </a:t>
            </a:r>
            <a:r>
              <a:rPr lang="de-DE" sz="3600" dirty="0" err="1" smtClean="0"/>
              <a:t>the</a:t>
            </a:r>
            <a:r>
              <a:rPr lang="de-DE" sz="3600" dirty="0" smtClean="0"/>
              <a:t> 21st </a:t>
            </a:r>
            <a:r>
              <a:rPr lang="de-DE" sz="3600" dirty="0" err="1" smtClean="0"/>
              <a:t>century</a:t>
            </a:r>
            <a:r>
              <a:rPr lang="de-DE" sz="3600" dirty="0" smtClean="0"/>
              <a:t>:</a:t>
            </a:r>
            <a:br>
              <a:rPr lang="de-DE" sz="3600" dirty="0" smtClean="0"/>
            </a:br>
            <a:r>
              <a:rPr lang="de-DE" sz="3600" dirty="0" smtClean="0"/>
              <a:t/>
            </a:r>
            <a:br>
              <a:rPr lang="de-DE" sz="3600" dirty="0" smtClean="0"/>
            </a:br>
            <a:r>
              <a:rPr lang="de-DE" sz="3600" dirty="0" err="1" smtClean="0"/>
              <a:t>Pupillabs</a:t>
            </a:r>
            <a:r>
              <a:rPr lang="de-DE" sz="3600" dirty="0" smtClean="0"/>
              <a:t> vs. </a:t>
            </a:r>
            <a:r>
              <a:rPr lang="de-DE" sz="3600" dirty="0" err="1" smtClean="0"/>
              <a:t>Eyelink</a:t>
            </a:r>
            <a:endParaRPr lang="de-DE" sz="36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79626" y="5626884"/>
            <a:ext cx="6858000" cy="1312487"/>
          </a:xfrm>
        </p:spPr>
        <p:txBody>
          <a:bodyPr>
            <a:normAutofit/>
          </a:bodyPr>
          <a:lstStyle/>
          <a:p>
            <a:r>
              <a:rPr lang="de-DE" dirty="0" smtClean="0"/>
              <a:t>Ehinger, Groß, </a:t>
            </a:r>
            <a:r>
              <a:rPr lang="de-DE" dirty="0" err="1" smtClean="0"/>
              <a:t>Ibs</a:t>
            </a:r>
            <a:r>
              <a:rPr lang="de-DE" dirty="0" smtClean="0"/>
              <a:t> &amp; König</a:t>
            </a:r>
          </a:p>
        </p:txBody>
      </p:sp>
      <p:pic>
        <p:nvPicPr>
          <p:cNvPr id="6" name="eyewobbl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21007" b="13366"/>
          <a:stretch/>
        </p:blipFill>
        <p:spPr>
          <a:xfrm>
            <a:off x="4816919" y="0"/>
            <a:ext cx="4327081" cy="2603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49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/>
          <p:cNvSpPr txBox="1"/>
          <p:nvPr/>
        </p:nvSpPr>
        <p:spPr>
          <a:xfrm>
            <a:off x="245534" y="5092932"/>
            <a:ext cx="3659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Measures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Accuracy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before</a:t>
            </a:r>
            <a:r>
              <a:rPr lang="de-DE" dirty="0" smtClean="0">
                <a:solidFill>
                  <a:schemeClr val="bg1"/>
                </a:solidFill>
              </a:rPr>
              <a:t> &amp; after </a:t>
            </a:r>
            <a:r>
              <a:rPr lang="de-DE" dirty="0" err="1" smtClean="0">
                <a:solidFill>
                  <a:schemeClr val="bg1"/>
                </a:solidFill>
              </a:rPr>
              <a:t>head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motion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5801354" y="3208867"/>
            <a:ext cx="21032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bg1"/>
                </a:solidFill>
              </a:rPr>
              <a:t>The </a:t>
            </a:r>
            <a:r>
              <a:rPr lang="de-DE" b="1" dirty="0" err="1" smtClean="0">
                <a:solidFill>
                  <a:schemeClr val="bg1"/>
                </a:solidFill>
              </a:rPr>
              <a:t>task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Fixate</a:t>
            </a:r>
            <a:r>
              <a:rPr lang="de-DE" dirty="0" smtClean="0">
                <a:solidFill>
                  <a:schemeClr val="bg1"/>
                </a:solidFill>
              </a:rPr>
              <a:t> on </a:t>
            </a:r>
            <a:r>
              <a:rPr lang="de-DE" dirty="0" err="1" smtClean="0">
                <a:solidFill>
                  <a:schemeClr val="bg1"/>
                </a:solidFill>
              </a:rPr>
              <a:t>the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targets</a:t>
            </a:r>
            <a:endParaRPr lang="de-DE" dirty="0" smtClean="0">
              <a:solidFill>
                <a:schemeClr val="bg1"/>
              </a:solidFill>
            </a:endParaRPr>
          </a:p>
          <a:p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117513" y="5101399"/>
            <a:ext cx="26484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Hypotheses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EL </a:t>
            </a:r>
            <a:r>
              <a:rPr lang="de-DE" dirty="0" err="1" smtClean="0">
                <a:solidFill>
                  <a:schemeClr val="bg1"/>
                </a:solidFill>
              </a:rPr>
              <a:t>can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compensate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better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PL </a:t>
            </a:r>
            <a:r>
              <a:rPr lang="de-DE" dirty="0" err="1" smtClean="0">
                <a:solidFill>
                  <a:schemeClr val="bg1"/>
                </a:solidFill>
              </a:rPr>
              <a:t>headset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could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move</a:t>
            </a:r>
            <a:endParaRPr lang="de-DE" b="1" dirty="0">
              <a:solidFill>
                <a:schemeClr val="bg1"/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080" y="725974"/>
            <a:ext cx="7664850" cy="1663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5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/>
          <p:cNvSpPr txBox="1"/>
          <p:nvPr/>
        </p:nvSpPr>
        <p:spPr>
          <a:xfrm>
            <a:off x="245534" y="5092932"/>
            <a:ext cx="24711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Measures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Angle </a:t>
            </a:r>
            <a:r>
              <a:rPr lang="de-DE" dirty="0" err="1" smtClean="0">
                <a:solidFill>
                  <a:schemeClr val="bg1"/>
                </a:solidFill>
              </a:rPr>
              <a:t>when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signal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is</a:t>
            </a:r>
            <a:r>
              <a:rPr lang="de-DE" dirty="0" smtClean="0">
                <a:solidFill>
                  <a:schemeClr val="bg1"/>
                </a:solidFill>
              </a:rPr>
              <a:t> lost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844621" y="3208867"/>
            <a:ext cx="376449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bg1"/>
                </a:solidFill>
              </a:rPr>
              <a:t>The </a:t>
            </a:r>
            <a:r>
              <a:rPr lang="de-DE" b="1" dirty="0" err="1" smtClean="0">
                <a:solidFill>
                  <a:schemeClr val="bg1"/>
                </a:solidFill>
              </a:rPr>
              <a:t>task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Roll: </a:t>
            </a:r>
            <a:r>
              <a:rPr lang="de-DE" dirty="0" err="1" smtClean="0">
                <a:solidFill>
                  <a:schemeClr val="bg1"/>
                </a:solidFill>
              </a:rPr>
              <a:t>Fixate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dots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with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headmovements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Yaw: </a:t>
            </a:r>
            <a:r>
              <a:rPr lang="de-DE" dirty="0" err="1" smtClean="0">
                <a:solidFill>
                  <a:schemeClr val="bg1"/>
                </a:solidFill>
              </a:rPr>
              <a:t>Rotate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head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to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align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with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line</a:t>
            </a:r>
            <a:endParaRPr lang="de-DE" dirty="0" smtClean="0">
              <a:solidFill>
                <a:schemeClr val="bg1"/>
              </a:solidFill>
            </a:endParaRPr>
          </a:p>
          <a:p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2x 5 </a:t>
            </a:r>
            <a:r>
              <a:rPr lang="de-DE" dirty="0" err="1" smtClean="0">
                <a:solidFill>
                  <a:schemeClr val="bg1"/>
                </a:solidFill>
              </a:rPr>
              <a:t>angles</a:t>
            </a:r>
            <a:r>
              <a:rPr lang="de-DE" dirty="0" smtClean="0">
                <a:solidFill>
                  <a:schemeClr val="bg1"/>
                </a:solidFill>
              </a:rPr>
              <a:t> =&gt; 10 </a:t>
            </a:r>
            <a:r>
              <a:rPr lang="de-DE" dirty="0" err="1" smtClean="0">
                <a:solidFill>
                  <a:schemeClr val="bg1"/>
                </a:solidFill>
              </a:rPr>
              <a:t>trials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each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117513" y="5101399"/>
            <a:ext cx="23115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Hypotheses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>
                <a:solidFill>
                  <a:schemeClr val="bg1"/>
                </a:solidFill>
              </a:rPr>
              <a:t>PL </a:t>
            </a:r>
            <a:r>
              <a:rPr lang="de-DE" dirty="0" err="1">
                <a:solidFill>
                  <a:schemeClr val="bg1"/>
                </a:solidFill>
              </a:rPr>
              <a:t>can‘t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cope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with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smtClean="0">
                <a:solidFill>
                  <a:schemeClr val="bg1"/>
                </a:solidFill>
              </a:rPr>
              <a:t>roll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EL </a:t>
            </a:r>
            <a:r>
              <a:rPr lang="de-DE" dirty="0" err="1" smtClean="0">
                <a:solidFill>
                  <a:schemeClr val="bg1"/>
                </a:solidFill>
              </a:rPr>
              <a:t>can‘t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cope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with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yaw</a:t>
            </a:r>
            <a:endParaRPr lang="de-DE" dirty="0" smtClean="0">
              <a:solidFill>
                <a:schemeClr val="bg1"/>
              </a:solidFill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770" y="653816"/>
            <a:ext cx="4944591" cy="2214500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02" y="2450570"/>
            <a:ext cx="3810000" cy="2143125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01" y="293241"/>
            <a:ext cx="3810001" cy="2049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300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Randomization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77383" y="1462123"/>
            <a:ext cx="7886700" cy="4351338"/>
          </a:xfrm>
        </p:spPr>
        <p:txBody>
          <a:bodyPr/>
          <a:lstStyle/>
          <a:p>
            <a:pPr marL="457189" lvl="1" indent="0">
              <a:buNone/>
            </a:pPr>
            <a:r>
              <a:rPr lang="de-DE" dirty="0" smtClean="0"/>
              <a:t>Large </a:t>
            </a:r>
            <a:r>
              <a:rPr lang="de-DE" dirty="0" err="1" smtClean="0"/>
              <a:t>grid</a:t>
            </a:r>
            <a:r>
              <a:rPr lang="de-DE" dirty="0" smtClean="0"/>
              <a:t>: Same </a:t>
            </a:r>
            <a:r>
              <a:rPr lang="de-DE" dirty="0" err="1" smtClean="0"/>
              <a:t>randomization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subject</a:t>
            </a:r>
            <a:endParaRPr lang="de-DE" dirty="0" smtClean="0"/>
          </a:p>
          <a:p>
            <a:pPr marL="914377" lvl="2" indent="0">
              <a:buNone/>
            </a:pPr>
            <a:r>
              <a:rPr lang="de-DE" dirty="0" smtClean="0"/>
              <a:t>=&gt; </a:t>
            </a:r>
            <a:r>
              <a:rPr lang="de-DE" dirty="0" err="1" smtClean="0"/>
              <a:t>Minimize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</a:t>
            </a:r>
            <a:r>
              <a:rPr lang="de-DE" dirty="0" err="1" smtClean="0"/>
              <a:t>subject</a:t>
            </a:r>
            <a:r>
              <a:rPr lang="de-DE" dirty="0" smtClean="0"/>
              <a:t> </a:t>
            </a:r>
            <a:r>
              <a:rPr lang="de-DE" dirty="0" err="1" smtClean="0"/>
              <a:t>variance</a:t>
            </a:r>
            <a:endParaRPr lang="de-DE" dirty="0" smtClean="0"/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 err="1" smtClean="0"/>
              <a:t>Allows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subject</a:t>
            </a:r>
            <a:r>
              <a:rPr lang="de-DE" dirty="0" smtClean="0"/>
              <a:t> </a:t>
            </a:r>
            <a:r>
              <a:rPr lang="de-DE" dirty="0" err="1" smtClean="0"/>
              <a:t>comparison</a:t>
            </a:r>
            <a:r>
              <a:rPr lang="de-DE" dirty="0" smtClean="0"/>
              <a:t> (e.g. </a:t>
            </a:r>
            <a:r>
              <a:rPr lang="de-DE" dirty="0" err="1" smtClean="0"/>
              <a:t>small</a:t>
            </a:r>
            <a:r>
              <a:rPr lang="de-DE" dirty="0" smtClean="0"/>
              <a:t> vs. Large </a:t>
            </a:r>
            <a:r>
              <a:rPr lang="de-DE" dirty="0" err="1" smtClean="0"/>
              <a:t>eyes</a:t>
            </a:r>
            <a:r>
              <a:rPr lang="de-DE" dirty="0" smtClean="0"/>
              <a:t>)</a:t>
            </a:r>
          </a:p>
          <a:p>
            <a:pPr lvl="2">
              <a:buFont typeface="Symbol" panose="05050102010706020507" pitchFamily="18" charset="2"/>
              <a:buChar char="Þ"/>
            </a:pPr>
            <a:r>
              <a:rPr lang="de-DE" dirty="0" smtClean="0"/>
              <a:t> ?? </a:t>
            </a:r>
            <a:r>
              <a:rPr lang="de-DE" dirty="0" err="1" smtClean="0"/>
              <a:t>Does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make</a:t>
            </a:r>
            <a:r>
              <a:rPr lang="de-DE" dirty="0" smtClean="0"/>
              <a:t> </a:t>
            </a:r>
            <a:r>
              <a:rPr lang="de-DE" dirty="0" err="1" smtClean="0"/>
              <a:t>any</a:t>
            </a:r>
            <a:r>
              <a:rPr lang="de-DE" dirty="0" smtClean="0"/>
              <a:t> sense at all??</a:t>
            </a:r>
          </a:p>
          <a:p>
            <a:endParaRPr lang="de-DE" dirty="0"/>
          </a:p>
          <a:p>
            <a:endParaRPr lang="de-DE" dirty="0" smtClean="0"/>
          </a:p>
          <a:p>
            <a:pPr lvl="1"/>
            <a:endParaRPr lang="de-DE" dirty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Large </a:t>
            </a:r>
            <a:r>
              <a:rPr lang="de-DE" dirty="0" err="1" smtClean="0"/>
              <a:t>grid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/>
              <a:t>full</a:t>
            </a:r>
            <a:r>
              <a:rPr lang="de-DE" dirty="0"/>
              <a:t> </a:t>
            </a:r>
            <a:r>
              <a:rPr lang="de-DE" dirty="0" err="1"/>
              <a:t>randomization</a:t>
            </a:r>
            <a:r>
              <a:rPr lang="de-DE" dirty="0"/>
              <a:t>:</a:t>
            </a:r>
          </a:p>
          <a:p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1717" y="2994979"/>
            <a:ext cx="4544024" cy="317699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763096" y="6375699"/>
            <a:ext cx="8441266" cy="372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Try </a:t>
            </a:r>
            <a:r>
              <a:rPr lang="de-DE" dirty="0" err="1" smtClean="0">
                <a:solidFill>
                  <a:schemeClr val="bg1"/>
                </a:solidFill>
              </a:rPr>
              <a:t>to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maximize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entropy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of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amplitude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and</a:t>
            </a:r>
            <a:r>
              <a:rPr lang="de-DE" dirty="0" smtClean="0">
                <a:solidFill>
                  <a:schemeClr val="bg1"/>
                </a:solidFill>
              </a:rPr>
              <a:t> angle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84455"/>
            <a:ext cx="4326814" cy="3059104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1608667" y="5912417"/>
            <a:ext cx="1494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Random </a:t>
            </a:r>
            <a:r>
              <a:rPr lang="de-DE" dirty="0" err="1" smtClean="0">
                <a:solidFill>
                  <a:schemeClr val="bg1"/>
                </a:solidFill>
              </a:rPr>
              <a:t>draw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6234767" y="5912417"/>
            <a:ext cx="1902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>
                <a:solidFill>
                  <a:schemeClr val="bg1"/>
                </a:solidFill>
              </a:rPr>
              <a:t>Entropy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optimized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053" y="1625206"/>
            <a:ext cx="1443614" cy="145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2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Yaw / Roll randomize over blocks, over subjects?</a:t>
            </a:r>
          </a:p>
          <a:p>
            <a:r>
              <a:rPr lang="en-US" dirty="0" smtClean="0"/>
              <a:t>Small grid randomize over subjects?</a:t>
            </a:r>
          </a:p>
          <a:p>
            <a:r>
              <a:rPr lang="en-US" dirty="0" smtClean="0"/>
              <a:t>Pupil dilation randomize over subjects?</a:t>
            </a:r>
          </a:p>
          <a:p>
            <a:r>
              <a:rPr lang="en-US" dirty="0" smtClean="0"/>
              <a:t>Free-viewing images randomize over subjects?</a:t>
            </a:r>
          </a:p>
          <a:p>
            <a:endParaRPr lang="en-US" dirty="0" smtClean="0"/>
          </a:p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888" y="4328158"/>
            <a:ext cx="5957959" cy="231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98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824025"/>
            <a:ext cx="7930043" cy="3075450"/>
          </a:xfrm>
          <a:prstGeom prst="rect">
            <a:avLst/>
          </a:prstGeom>
        </p:spPr>
      </p:pic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628650" y="492701"/>
            <a:ext cx="7886700" cy="642685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Are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missing</a:t>
            </a:r>
            <a:r>
              <a:rPr lang="de-DE" dirty="0" smtClean="0"/>
              <a:t> </a:t>
            </a:r>
            <a:r>
              <a:rPr lang="de-DE" dirty="0" err="1" smtClean="0"/>
              <a:t>something</a:t>
            </a:r>
            <a:r>
              <a:rPr lang="de-DE" dirty="0" smtClean="0"/>
              <a:t>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50447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Pubillabs</a:t>
            </a:r>
            <a:r>
              <a:rPr lang="de-DE" dirty="0" smtClean="0"/>
              <a:t> (PL) vs. </a:t>
            </a:r>
            <a:r>
              <a:rPr lang="de-DE" dirty="0" err="1" smtClean="0"/>
              <a:t>Eyelink</a:t>
            </a:r>
            <a:r>
              <a:rPr lang="de-DE" dirty="0" smtClean="0"/>
              <a:t> (EL)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5" t="7792" r="5263" b="10981"/>
          <a:stretch/>
        </p:blipFill>
        <p:spPr>
          <a:xfrm>
            <a:off x="110067" y="1727452"/>
            <a:ext cx="5088468" cy="2802467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554" y="3844448"/>
            <a:ext cx="2676446" cy="2697915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375" y="2046658"/>
            <a:ext cx="4163650" cy="3104995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3266" y="4849125"/>
            <a:ext cx="381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39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test</a:t>
            </a:r>
            <a:r>
              <a:rPr lang="de-DE" dirty="0" smtClean="0"/>
              <a:t> </a:t>
            </a:r>
            <a:r>
              <a:rPr lang="de-DE" dirty="0" err="1" smtClean="0"/>
              <a:t>battery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3388292" y="5683791"/>
            <a:ext cx="2587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r</a:t>
            </a:r>
            <a:r>
              <a:rPr lang="de-DE" dirty="0" err="1" smtClean="0">
                <a:solidFill>
                  <a:schemeClr val="bg1"/>
                </a:solidFill>
              </a:rPr>
              <a:t>epeat</a:t>
            </a:r>
            <a:r>
              <a:rPr lang="de-DE" dirty="0" smtClean="0">
                <a:solidFill>
                  <a:schemeClr val="bg1"/>
                </a:solidFill>
              </a:rPr>
              <a:t> ~8 </a:t>
            </a:r>
            <a:r>
              <a:rPr lang="de-DE" dirty="0" err="1" smtClean="0">
                <a:solidFill>
                  <a:schemeClr val="bg1"/>
                </a:solidFill>
              </a:rPr>
              <a:t>times</a:t>
            </a:r>
            <a:r>
              <a:rPr lang="de-DE" dirty="0" smtClean="0">
                <a:solidFill>
                  <a:schemeClr val="bg1"/>
                </a:solidFill>
              </a:rPr>
              <a:t> =&gt; </a:t>
            </a:r>
            <a:r>
              <a:rPr lang="de-DE" dirty="0" smtClean="0">
                <a:solidFill>
                  <a:schemeClr val="bg1"/>
                </a:solidFill>
              </a:rPr>
              <a:t>45min</a:t>
            </a:r>
          </a:p>
          <a:p>
            <a:pPr algn="ctr"/>
            <a:r>
              <a:rPr lang="de-DE" dirty="0" smtClean="0">
                <a:solidFill>
                  <a:schemeClr val="bg1"/>
                </a:solidFill>
              </a:rPr>
              <a:t>15 </a:t>
            </a:r>
            <a:r>
              <a:rPr lang="de-DE" dirty="0" err="1" smtClean="0">
                <a:solidFill>
                  <a:schemeClr val="bg1"/>
                </a:solidFill>
              </a:rPr>
              <a:t>subjects</a:t>
            </a:r>
            <a:endParaRPr lang="de-DE" dirty="0" smtClean="0">
              <a:solidFill>
                <a:schemeClr val="bg1"/>
              </a:solidFill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79" y="1908692"/>
            <a:ext cx="7930043" cy="307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294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7"/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109"/>
            <a:ext cx="5727700" cy="3099594"/>
          </a:xfrm>
        </p:spPr>
      </p:pic>
      <p:sp>
        <p:nvSpPr>
          <p:cNvPr id="9" name="Textfeld 8"/>
          <p:cNvSpPr txBox="1"/>
          <p:nvPr/>
        </p:nvSpPr>
        <p:spPr>
          <a:xfrm>
            <a:off x="245534" y="4631268"/>
            <a:ext cx="40264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Measures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err="1">
                <a:solidFill>
                  <a:schemeClr val="bg1"/>
                </a:solidFill>
              </a:rPr>
              <a:t>Variance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fixation</a:t>
            </a:r>
            <a:r>
              <a:rPr lang="de-DE" dirty="0">
                <a:solidFill>
                  <a:schemeClr val="bg1"/>
                </a:solidFill>
              </a:rPr>
              <a:t> (</a:t>
            </a:r>
            <a:r>
              <a:rPr lang="de-DE" dirty="0" err="1">
                <a:solidFill>
                  <a:schemeClr val="bg1"/>
                </a:solidFill>
              </a:rPr>
              <a:t>Accuracy</a:t>
            </a:r>
            <a:r>
              <a:rPr lang="de-DE" dirty="0">
                <a:solidFill>
                  <a:schemeClr val="bg1"/>
                </a:solidFill>
              </a:rPr>
              <a:t>)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Direct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comparison</a:t>
            </a:r>
            <a:r>
              <a:rPr lang="de-DE" dirty="0" smtClean="0">
                <a:solidFill>
                  <a:schemeClr val="bg1"/>
                </a:solidFill>
              </a:rPr>
              <a:t> / </a:t>
            </a:r>
            <a:r>
              <a:rPr lang="de-DE" dirty="0" err="1" smtClean="0">
                <a:solidFill>
                  <a:schemeClr val="bg1"/>
                </a:solidFill>
              </a:rPr>
              <a:t>correlation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of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signals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err="1" smtClean="0">
                <a:solidFill>
                  <a:schemeClr val="bg1"/>
                </a:solidFill>
              </a:rPr>
              <a:t>Saccade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Amplitudes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smtClean="0">
                <a:solidFill>
                  <a:schemeClr val="bg1"/>
                </a:solidFill>
              </a:rPr>
              <a:t>+ </a:t>
            </a:r>
            <a:r>
              <a:rPr lang="de-DE" dirty="0" err="1" smtClean="0">
                <a:solidFill>
                  <a:schemeClr val="bg1"/>
                </a:solidFill>
              </a:rPr>
              <a:t>Velocities</a:t>
            </a:r>
            <a:r>
              <a:rPr lang="de-DE" dirty="0" smtClean="0">
                <a:solidFill>
                  <a:schemeClr val="bg1"/>
                </a:solidFill>
              </a:rPr>
              <a:t> + </a:t>
            </a:r>
            <a:r>
              <a:rPr lang="de-DE" dirty="0" err="1" smtClean="0">
                <a:solidFill>
                  <a:schemeClr val="bg1"/>
                </a:solidFill>
              </a:rPr>
              <a:t>Angles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F</a:t>
            </a:r>
            <a:r>
              <a:rPr lang="de-DE" dirty="0" smtClean="0">
                <a:solidFill>
                  <a:schemeClr val="bg1"/>
                </a:solidFill>
              </a:rPr>
              <a:t>ixation </a:t>
            </a:r>
            <a:r>
              <a:rPr lang="de-DE" dirty="0" err="1" smtClean="0">
                <a:solidFill>
                  <a:schemeClr val="bg1"/>
                </a:solidFill>
              </a:rPr>
              <a:t>onset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latencies</a:t>
            </a:r>
            <a:endParaRPr lang="de-DE" dirty="0" smtClean="0">
              <a:solidFill>
                <a:schemeClr val="bg1"/>
              </a:solidFill>
            </a:endParaRP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217" y="186067"/>
            <a:ext cx="2557450" cy="2585148"/>
          </a:xfrm>
          <a:prstGeom prst="rect">
            <a:avLst/>
          </a:prstGeom>
        </p:spPr>
      </p:pic>
      <p:sp>
        <p:nvSpPr>
          <p:cNvPr id="14" name="Textfeld 13"/>
          <p:cNvSpPr txBox="1"/>
          <p:nvPr/>
        </p:nvSpPr>
        <p:spPr>
          <a:xfrm>
            <a:off x="6337172" y="3208867"/>
            <a:ext cx="10480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bg1"/>
                </a:solidFill>
              </a:rPr>
              <a:t>The </a:t>
            </a:r>
            <a:r>
              <a:rPr lang="de-DE" b="1" dirty="0" err="1" smtClean="0">
                <a:solidFill>
                  <a:schemeClr val="bg1"/>
                </a:solidFill>
              </a:rPr>
              <a:t>task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7x7 </a:t>
            </a:r>
            <a:r>
              <a:rPr lang="de-DE" dirty="0" err="1" smtClean="0">
                <a:solidFill>
                  <a:schemeClr val="bg1"/>
                </a:solidFill>
              </a:rPr>
              <a:t>grid</a:t>
            </a:r>
            <a:endParaRPr lang="de-DE" dirty="0" smtClean="0">
              <a:solidFill>
                <a:schemeClr val="bg1"/>
              </a:solidFill>
            </a:endParaRPr>
          </a:p>
          <a:p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117513" y="4631268"/>
            <a:ext cx="40264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Hypotheses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EL </a:t>
            </a:r>
            <a:r>
              <a:rPr lang="de-DE" dirty="0" err="1" smtClean="0">
                <a:solidFill>
                  <a:schemeClr val="bg1"/>
                </a:solidFill>
              </a:rPr>
              <a:t>accuracy</a:t>
            </a:r>
            <a:r>
              <a:rPr lang="de-DE" dirty="0" smtClean="0">
                <a:solidFill>
                  <a:schemeClr val="bg1"/>
                </a:solidFill>
              </a:rPr>
              <a:t> ~0.5°, PL ~1-2°</a:t>
            </a:r>
            <a:endParaRPr lang="de-DE" dirty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High </a:t>
            </a:r>
            <a:r>
              <a:rPr lang="de-DE" dirty="0" err="1" smtClean="0">
                <a:solidFill>
                  <a:schemeClr val="bg1"/>
                </a:solidFill>
              </a:rPr>
              <a:t>correlation</a:t>
            </a:r>
            <a:r>
              <a:rPr lang="de-DE" dirty="0" smtClean="0">
                <a:solidFill>
                  <a:schemeClr val="bg1"/>
                </a:solidFill>
              </a:rPr>
              <a:t>, </a:t>
            </a:r>
            <a:r>
              <a:rPr lang="de-DE" dirty="0" err="1" smtClean="0">
                <a:solidFill>
                  <a:schemeClr val="bg1"/>
                </a:solidFill>
              </a:rPr>
              <a:t>more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i="1" dirty="0" smtClean="0">
                <a:solidFill>
                  <a:schemeClr val="bg1"/>
                </a:solidFill>
              </a:rPr>
              <a:t>NA</a:t>
            </a:r>
            <a:r>
              <a:rPr lang="de-DE" dirty="0" smtClean="0">
                <a:solidFill>
                  <a:schemeClr val="bg1"/>
                </a:solidFill>
              </a:rPr>
              <a:t> in PL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Saccade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Amplitudes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smtClean="0">
                <a:solidFill>
                  <a:schemeClr val="bg1"/>
                </a:solidFill>
              </a:rPr>
              <a:t>+ </a:t>
            </a:r>
            <a:r>
              <a:rPr lang="de-DE" dirty="0" err="1" smtClean="0">
                <a:solidFill>
                  <a:schemeClr val="bg1"/>
                </a:solidFill>
              </a:rPr>
              <a:t>Velocities</a:t>
            </a:r>
            <a:r>
              <a:rPr lang="de-DE" dirty="0" smtClean="0">
                <a:solidFill>
                  <a:schemeClr val="bg1"/>
                </a:solidFill>
              </a:rPr>
              <a:t> + </a:t>
            </a:r>
            <a:r>
              <a:rPr lang="de-DE" dirty="0" err="1" smtClean="0">
                <a:solidFill>
                  <a:schemeClr val="bg1"/>
                </a:solidFill>
              </a:rPr>
              <a:t>Angles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F</a:t>
            </a:r>
            <a:r>
              <a:rPr lang="de-DE" dirty="0" smtClean="0">
                <a:solidFill>
                  <a:schemeClr val="bg1"/>
                </a:solidFill>
              </a:rPr>
              <a:t>ixation </a:t>
            </a:r>
            <a:r>
              <a:rPr lang="de-DE" dirty="0" err="1" smtClean="0">
                <a:solidFill>
                  <a:schemeClr val="bg1"/>
                </a:solidFill>
              </a:rPr>
              <a:t>onset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latencies</a:t>
            </a:r>
            <a:endParaRPr lang="de-DE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39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/>
          <p:cNvSpPr txBox="1"/>
          <p:nvPr/>
        </p:nvSpPr>
        <p:spPr>
          <a:xfrm>
            <a:off x="245534" y="4631268"/>
            <a:ext cx="340349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Measures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Total smooth </a:t>
            </a:r>
            <a:r>
              <a:rPr lang="de-DE" dirty="0" err="1" smtClean="0">
                <a:solidFill>
                  <a:schemeClr val="bg1"/>
                </a:solidFill>
              </a:rPr>
              <a:t>pursuit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tracking</a:t>
            </a:r>
            <a:r>
              <a:rPr lang="de-DE" dirty="0" smtClean="0">
                <a:solidFill>
                  <a:schemeClr val="bg1"/>
                </a:solidFill>
              </a:rPr>
              <a:t> time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Smooth </a:t>
            </a:r>
            <a:r>
              <a:rPr lang="de-DE" dirty="0" err="1" smtClean="0">
                <a:solidFill>
                  <a:schemeClr val="bg1"/>
                </a:solidFill>
              </a:rPr>
              <a:t>pursuit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velocity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Smooth </a:t>
            </a:r>
            <a:r>
              <a:rPr lang="de-DE" dirty="0" err="1" smtClean="0">
                <a:solidFill>
                  <a:schemeClr val="bg1"/>
                </a:solidFill>
              </a:rPr>
              <a:t>pursuit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gain</a:t>
            </a:r>
            <a:r>
              <a:rPr lang="de-DE" dirty="0" smtClean="0">
                <a:solidFill>
                  <a:schemeClr val="bg1"/>
                </a:solidFill>
              </a:rPr>
              <a:t> (?)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Number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of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catchup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saccades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337172" y="3208867"/>
            <a:ext cx="24701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bg1"/>
                </a:solidFill>
              </a:rPr>
              <a:t>The </a:t>
            </a:r>
            <a:r>
              <a:rPr lang="de-DE" b="1" dirty="0" err="1" smtClean="0">
                <a:solidFill>
                  <a:schemeClr val="bg1"/>
                </a:solidFill>
              </a:rPr>
              <a:t>task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360° (2° </a:t>
            </a:r>
            <a:r>
              <a:rPr lang="de-DE" dirty="0" err="1" smtClean="0">
                <a:solidFill>
                  <a:schemeClr val="bg1"/>
                </a:solidFill>
              </a:rPr>
              <a:t>steps</a:t>
            </a:r>
            <a:r>
              <a:rPr lang="de-DE" dirty="0" smtClean="0">
                <a:solidFill>
                  <a:schemeClr val="bg1"/>
                </a:solidFill>
              </a:rPr>
              <a:t>)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Speed 15-25° 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200ms </a:t>
            </a:r>
            <a:r>
              <a:rPr lang="de-DE" dirty="0" err="1" smtClean="0">
                <a:solidFill>
                  <a:schemeClr val="bg1"/>
                </a:solidFill>
              </a:rPr>
              <a:t>ramp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for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catchup</a:t>
            </a:r>
            <a:endParaRPr lang="de-DE" dirty="0" smtClean="0">
              <a:solidFill>
                <a:schemeClr val="bg1"/>
              </a:solidFill>
            </a:endParaRPr>
          </a:p>
          <a:p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117513" y="4631268"/>
            <a:ext cx="348332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Hypotheses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PL </a:t>
            </a:r>
            <a:r>
              <a:rPr lang="de-DE" dirty="0" err="1" smtClean="0">
                <a:solidFill>
                  <a:schemeClr val="bg1"/>
                </a:solidFill>
              </a:rPr>
              <a:t>higher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variance</a:t>
            </a:r>
            <a:r>
              <a:rPr lang="de-DE" dirty="0" smtClean="0">
                <a:solidFill>
                  <a:schemeClr val="bg1"/>
                </a:solidFill>
              </a:rPr>
              <a:t> in </a:t>
            </a:r>
            <a:r>
              <a:rPr lang="de-DE" dirty="0" err="1" smtClean="0">
                <a:solidFill>
                  <a:schemeClr val="bg1"/>
                </a:solidFill>
              </a:rPr>
              <a:t>estimate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PL </a:t>
            </a:r>
            <a:r>
              <a:rPr lang="de-DE" dirty="0" err="1" smtClean="0">
                <a:solidFill>
                  <a:schemeClr val="bg1"/>
                </a:solidFill>
              </a:rPr>
              <a:t>worse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smtClean="0">
                <a:solidFill>
                  <a:schemeClr val="bg1"/>
                </a:solidFill>
              </a:rPr>
              <a:t>(</a:t>
            </a:r>
            <a:r>
              <a:rPr lang="de-DE" dirty="0" err="1" smtClean="0">
                <a:solidFill>
                  <a:schemeClr val="bg1"/>
                </a:solidFill>
              </a:rPr>
              <a:t>bad</a:t>
            </a:r>
            <a:r>
              <a:rPr lang="de-DE" dirty="0" smtClean="0">
                <a:solidFill>
                  <a:schemeClr val="bg1"/>
                </a:solidFill>
              </a:rPr>
              <a:t> temporal </a:t>
            </a:r>
            <a:r>
              <a:rPr lang="de-DE" dirty="0" err="1" smtClean="0">
                <a:solidFill>
                  <a:schemeClr val="bg1"/>
                </a:solidFill>
              </a:rPr>
              <a:t>resolution</a:t>
            </a:r>
            <a:r>
              <a:rPr lang="de-DE" dirty="0" smtClean="0">
                <a:solidFill>
                  <a:schemeClr val="bg1"/>
                </a:solidFill>
              </a:rPr>
              <a:t>)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EL </a:t>
            </a:r>
            <a:r>
              <a:rPr lang="de-DE" dirty="0" err="1" smtClean="0">
                <a:solidFill>
                  <a:schemeClr val="bg1"/>
                </a:solidFill>
              </a:rPr>
              <a:t>better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estimate</a:t>
            </a:r>
            <a:endParaRPr lang="de-DE" dirty="0" smtClean="0">
              <a:solidFill>
                <a:schemeClr val="bg1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1744" y="74831"/>
            <a:ext cx="3116250" cy="3150000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22" y="291154"/>
            <a:ext cx="4761577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251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/>
          <p:cNvSpPr txBox="1"/>
          <p:nvPr/>
        </p:nvSpPr>
        <p:spPr>
          <a:xfrm>
            <a:off x="245534" y="4631268"/>
            <a:ext cx="33187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Measures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Mostly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to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make</a:t>
            </a:r>
            <a:r>
              <a:rPr lang="de-DE" dirty="0" smtClean="0">
                <a:solidFill>
                  <a:schemeClr val="bg1"/>
                </a:solidFill>
              </a:rPr>
              <a:t> a </a:t>
            </a:r>
            <a:r>
              <a:rPr lang="de-DE" dirty="0" err="1" smtClean="0">
                <a:solidFill>
                  <a:schemeClr val="bg1"/>
                </a:solidFill>
              </a:rPr>
              <a:t>beautiful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image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err="1" smtClean="0">
                <a:solidFill>
                  <a:schemeClr val="bg1"/>
                </a:solidFill>
              </a:rPr>
              <a:t>Spatial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bias</a:t>
            </a:r>
            <a:r>
              <a:rPr lang="de-DE" dirty="0" smtClean="0">
                <a:solidFill>
                  <a:schemeClr val="bg1"/>
                </a:solidFill>
              </a:rPr>
              <a:t> (?)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337172" y="3208867"/>
            <a:ext cx="18767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bg1"/>
                </a:solidFill>
              </a:rPr>
              <a:t>The </a:t>
            </a:r>
            <a:r>
              <a:rPr lang="de-DE" b="1" dirty="0" err="1" smtClean="0">
                <a:solidFill>
                  <a:schemeClr val="bg1"/>
                </a:solidFill>
              </a:rPr>
              <a:t>task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3 </a:t>
            </a:r>
            <a:r>
              <a:rPr lang="de-DE" dirty="0" err="1" smtClean="0">
                <a:solidFill>
                  <a:schemeClr val="bg1"/>
                </a:solidFill>
              </a:rPr>
              <a:t>images</a:t>
            </a:r>
            <a:r>
              <a:rPr lang="de-DE" dirty="0" smtClean="0">
                <a:solidFill>
                  <a:schemeClr val="bg1"/>
                </a:solidFill>
              </a:rPr>
              <a:t> / block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6 seconds / image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=&gt; ~25s</a:t>
            </a:r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117513" y="4631268"/>
            <a:ext cx="1367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Hypotheses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 - </a:t>
            </a:r>
            <a:r>
              <a:rPr lang="de-DE" dirty="0" err="1" smtClean="0">
                <a:solidFill>
                  <a:schemeClr val="bg1"/>
                </a:solidFill>
              </a:rPr>
              <a:t>none</a:t>
            </a:r>
            <a:r>
              <a:rPr lang="de-DE" dirty="0" smtClean="0">
                <a:solidFill>
                  <a:schemeClr val="bg1"/>
                </a:solidFill>
              </a:rPr>
              <a:t> -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98" y="193024"/>
            <a:ext cx="4576271" cy="3661017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190" y="58867"/>
            <a:ext cx="3116250" cy="31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5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/>
          <p:cNvSpPr txBox="1"/>
          <p:nvPr/>
        </p:nvSpPr>
        <p:spPr>
          <a:xfrm>
            <a:off x="245534" y="5122335"/>
            <a:ext cx="49423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Measures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Number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of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micro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saccades</a:t>
            </a:r>
            <a:r>
              <a:rPr lang="de-DE" dirty="0" smtClean="0">
                <a:solidFill>
                  <a:schemeClr val="bg1"/>
                </a:solidFill>
              </a:rPr>
              <a:t> (</a:t>
            </a:r>
            <a:r>
              <a:rPr lang="de-DE" dirty="0" err="1" smtClean="0">
                <a:solidFill>
                  <a:schemeClr val="bg1"/>
                </a:solidFill>
              </a:rPr>
              <a:t>saccades</a:t>
            </a:r>
            <a:r>
              <a:rPr lang="de-DE" dirty="0" smtClean="0">
                <a:solidFill>
                  <a:schemeClr val="bg1"/>
                </a:solidFill>
              </a:rPr>
              <a:t> &lt;1°)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Variance</a:t>
            </a:r>
            <a:r>
              <a:rPr lang="de-DE" dirty="0" smtClean="0">
                <a:solidFill>
                  <a:schemeClr val="bg1"/>
                </a:solidFill>
              </a:rPr>
              <a:t>/Drift (after </a:t>
            </a:r>
            <a:r>
              <a:rPr lang="de-DE" dirty="0" err="1" smtClean="0">
                <a:solidFill>
                  <a:schemeClr val="bg1"/>
                </a:solidFill>
              </a:rPr>
              <a:t>correcting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for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micro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saccades</a:t>
            </a:r>
            <a:r>
              <a:rPr lang="de-DE" dirty="0" smtClean="0">
                <a:solidFill>
                  <a:schemeClr val="bg1"/>
                </a:solidFill>
              </a:rPr>
              <a:t>)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5946769" y="3380469"/>
            <a:ext cx="21462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bg1"/>
                </a:solidFill>
              </a:rPr>
              <a:t>The </a:t>
            </a:r>
            <a:r>
              <a:rPr lang="de-DE" b="1" dirty="0" err="1" smtClean="0">
                <a:solidFill>
                  <a:schemeClr val="bg1"/>
                </a:solidFill>
              </a:rPr>
              <a:t>task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Fixation </a:t>
            </a:r>
            <a:r>
              <a:rPr lang="de-DE" dirty="0" err="1" smtClean="0">
                <a:solidFill>
                  <a:schemeClr val="bg1"/>
                </a:solidFill>
              </a:rPr>
              <a:t>cross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for</a:t>
            </a:r>
            <a:r>
              <a:rPr lang="de-DE" dirty="0" smtClean="0">
                <a:solidFill>
                  <a:schemeClr val="bg1"/>
                </a:solidFill>
              </a:rPr>
              <a:t> 20s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5435341" y="5122335"/>
            <a:ext cx="33969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Hypotheses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PL </a:t>
            </a:r>
            <a:r>
              <a:rPr lang="de-DE" dirty="0" err="1" smtClean="0">
                <a:solidFill>
                  <a:schemeClr val="bg1"/>
                </a:solidFill>
              </a:rPr>
              <a:t>does</a:t>
            </a:r>
            <a:r>
              <a:rPr lang="de-DE" dirty="0" smtClean="0">
                <a:solidFill>
                  <a:schemeClr val="bg1"/>
                </a:solidFill>
              </a:rPr>
              <a:t> not </a:t>
            </a:r>
            <a:r>
              <a:rPr lang="de-DE" dirty="0" err="1" smtClean="0">
                <a:solidFill>
                  <a:schemeClr val="bg1"/>
                </a:solidFill>
              </a:rPr>
              <a:t>have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the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resolution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to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err="1" smtClean="0">
                <a:solidFill>
                  <a:schemeClr val="bg1"/>
                </a:solidFill>
              </a:rPr>
              <a:t>Quantify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micro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saccades</a:t>
            </a:r>
            <a:endParaRPr lang="de-DE" dirty="0" smtClean="0">
              <a:solidFill>
                <a:schemeClr val="bg1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808" y="0"/>
            <a:ext cx="3116250" cy="3330000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833"/>
          <a:stretch/>
        </p:blipFill>
        <p:spPr>
          <a:xfrm>
            <a:off x="381220" y="665795"/>
            <a:ext cx="3377761" cy="303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3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/>
          <p:cNvSpPr txBox="1"/>
          <p:nvPr/>
        </p:nvSpPr>
        <p:spPr>
          <a:xfrm>
            <a:off x="245534" y="5626332"/>
            <a:ext cx="26850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Measures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Number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of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detected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blinks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Blink </a:t>
            </a:r>
            <a:r>
              <a:rPr lang="de-DE" dirty="0" err="1" smtClean="0">
                <a:solidFill>
                  <a:schemeClr val="bg1"/>
                </a:solidFill>
              </a:rPr>
              <a:t>duration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6337172" y="3208867"/>
            <a:ext cx="176997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bg1"/>
                </a:solidFill>
              </a:rPr>
              <a:t>The </a:t>
            </a:r>
            <a:r>
              <a:rPr lang="de-DE" b="1" dirty="0" err="1" smtClean="0">
                <a:solidFill>
                  <a:schemeClr val="bg1"/>
                </a:solidFill>
              </a:rPr>
              <a:t>task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err="1">
                <a:solidFill>
                  <a:schemeClr val="bg1"/>
                </a:solidFill>
              </a:rPr>
              <a:t>f</a:t>
            </a:r>
            <a:r>
              <a:rPr lang="de-DE" dirty="0" err="1" smtClean="0">
                <a:solidFill>
                  <a:schemeClr val="bg1"/>
                </a:solidFill>
              </a:rPr>
              <a:t>or</a:t>
            </a:r>
            <a:r>
              <a:rPr lang="de-DE" dirty="0" smtClean="0">
                <a:solidFill>
                  <a:schemeClr val="bg1"/>
                </a:solidFill>
              </a:rPr>
              <a:t> (</a:t>
            </a:r>
            <a:r>
              <a:rPr lang="de-DE" dirty="0" err="1" smtClean="0">
                <a:solidFill>
                  <a:schemeClr val="bg1"/>
                </a:solidFill>
              </a:rPr>
              <a:t>beep</a:t>
            </a:r>
            <a:r>
              <a:rPr lang="de-DE" dirty="0" smtClean="0">
                <a:solidFill>
                  <a:schemeClr val="bg1"/>
                </a:solidFill>
              </a:rPr>
              <a:t> in 1:6){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    </a:t>
            </a:r>
            <a:r>
              <a:rPr lang="de-DE" dirty="0" err="1" smtClean="0">
                <a:solidFill>
                  <a:schemeClr val="bg1"/>
                </a:solidFill>
              </a:rPr>
              <a:t>if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beep</a:t>
            </a:r>
            <a:r>
              <a:rPr lang="de-DE" dirty="0">
                <a:solidFill>
                  <a:schemeClr val="bg1"/>
                </a:solidFill>
              </a:rPr>
              <a:t>{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         </a:t>
            </a:r>
            <a:r>
              <a:rPr lang="de-DE" dirty="0" err="1" smtClean="0">
                <a:solidFill>
                  <a:schemeClr val="bg1"/>
                </a:solidFill>
              </a:rPr>
              <a:t>do_blink</a:t>
            </a:r>
            <a:r>
              <a:rPr lang="de-DE" dirty="0" smtClean="0">
                <a:solidFill>
                  <a:schemeClr val="bg1"/>
                </a:solidFill>
              </a:rPr>
              <a:t>()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    }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}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~6 </a:t>
            </a:r>
            <a:r>
              <a:rPr lang="de-DE" dirty="0" err="1" smtClean="0">
                <a:solidFill>
                  <a:schemeClr val="bg1"/>
                </a:solidFill>
              </a:rPr>
              <a:t>seconds</a:t>
            </a:r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117513" y="5764832"/>
            <a:ext cx="1367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Hypotheses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smtClean="0">
                <a:solidFill>
                  <a:schemeClr val="bg1"/>
                </a:solidFill>
              </a:rPr>
              <a:t> - </a:t>
            </a:r>
            <a:r>
              <a:rPr lang="de-DE" dirty="0" err="1" smtClean="0">
                <a:solidFill>
                  <a:schemeClr val="bg1"/>
                </a:solidFill>
              </a:rPr>
              <a:t>none</a:t>
            </a:r>
            <a:r>
              <a:rPr lang="de-DE" dirty="0" smtClean="0">
                <a:solidFill>
                  <a:schemeClr val="bg1"/>
                </a:solidFill>
              </a:rPr>
              <a:t> -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4032" y="0"/>
            <a:ext cx="3116251" cy="3127500"/>
          </a:xfrm>
          <a:prstGeom prst="rect">
            <a:avLst/>
          </a:prstGeom>
        </p:spPr>
      </p:pic>
      <p:pic>
        <p:nvPicPr>
          <p:cNvPr id="13" name="smooth_pursuit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8389" r="9162"/>
          <a:stretch/>
        </p:blipFill>
        <p:spPr>
          <a:xfrm>
            <a:off x="0" y="445048"/>
            <a:ext cx="4968000" cy="330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108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/>
          <p:cNvSpPr txBox="1"/>
          <p:nvPr/>
        </p:nvSpPr>
        <p:spPr>
          <a:xfrm>
            <a:off x="245534" y="5092932"/>
            <a:ext cx="45581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Measures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Pupil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dilation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range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Fixation </a:t>
            </a:r>
            <a:r>
              <a:rPr lang="de-DE" dirty="0" err="1" smtClean="0">
                <a:solidFill>
                  <a:schemeClr val="bg1"/>
                </a:solidFill>
              </a:rPr>
              <a:t>accuracy</a:t>
            </a:r>
            <a:r>
              <a:rPr lang="de-DE" dirty="0" smtClean="0">
                <a:solidFill>
                  <a:schemeClr val="bg1"/>
                </a:solidFill>
              </a:rPr>
              <a:t> (</a:t>
            </a:r>
            <a:r>
              <a:rPr lang="de-DE" dirty="0" err="1" smtClean="0">
                <a:solidFill>
                  <a:schemeClr val="bg1"/>
                </a:solidFill>
              </a:rPr>
              <a:t>compensation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for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pupil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size</a:t>
            </a:r>
            <a:r>
              <a:rPr lang="de-DE" dirty="0" smtClean="0">
                <a:solidFill>
                  <a:schemeClr val="bg1"/>
                </a:solidFill>
              </a:rPr>
              <a:t>)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5801354" y="3208867"/>
            <a:ext cx="310341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chemeClr val="bg1"/>
                </a:solidFill>
              </a:rPr>
              <a:t>The </a:t>
            </a:r>
            <a:r>
              <a:rPr lang="de-DE" b="1" dirty="0" err="1" smtClean="0">
                <a:solidFill>
                  <a:schemeClr val="bg1"/>
                </a:solidFill>
              </a:rPr>
              <a:t>task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Fixate</a:t>
            </a:r>
            <a:r>
              <a:rPr lang="de-DE" dirty="0" smtClean="0">
                <a:solidFill>
                  <a:schemeClr val="bg1"/>
                </a:solidFill>
              </a:rPr>
              <a:t> on </a:t>
            </a:r>
            <a:r>
              <a:rPr lang="de-DE" dirty="0" err="1" smtClean="0">
                <a:solidFill>
                  <a:schemeClr val="bg1"/>
                </a:solidFill>
              </a:rPr>
              <a:t>cross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25 </a:t>
            </a:r>
            <a:r>
              <a:rPr lang="de-DE" dirty="0" err="1" smtClean="0">
                <a:solidFill>
                  <a:schemeClr val="bg1"/>
                </a:solidFill>
              </a:rPr>
              <a:t>full-field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luminance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changes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2s per </a:t>
            </a:r>
            <a:r>
              <a:rPr lang="de-DE" dirty="0" err="1" smtClean="0">
                <a:solidFill>
                  <a:schemeClr val="bg1"/>
                </a:solidFill>
              </a:rPr>
              <a:t>luminance</a:t>
            </a:r>
            <a:endParaRPr lang="de-DE" dirty="0" smtClean="0">
              <a:solidFill>
                <a:schemeClr val="bg1"/>
              </a:solidFill>
            </a:endParaRPr>
          </a:p>
          <a:p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5117513" y="5092932"/>
            <a:ext cx="397192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</a:rPr>
              <a:t>Hypotheses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de-DE" dirty="0" err="1" smtClean="0">
                <a:solidFill>
                  <a:schemeClr val="bg1"/>
                </a:solidFill>
              </a:rPr>
              <a:t>Psychometric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curve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could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be</a:t>
            </a:r>
            <a:r>
              <a:rPr lang="de-DE" dirty="0" smtClean="0">
                <a:solidFill>
                  <a:schemeClr val="bg1"/>
                </a:solidFill>
              </a:rPr>
              <a:t> different</a:t>
            </a:r>
          </a:p>
          <a:p>
            <a:r>
              <a:rPr lang="de-DE" dirty="0">
                <a:solidFill>
                  <a:schemeClr val="bg1"/>
                </a:solidFill>
              </a:rPr>
              <a:t>	</a:t>
            </a:r>
            <a:r>
              <a:rPr lang="de-DE" dirty="0" smtClean="0">
                <a:solidFill>
                  <a:schemeClr val="bg1"/>
                </a:solidFill>
              </a:rPr>
              <a:t>=&gt; PL </a:t>
            </a:r>
            <a:r>
              <a:rPr lang="de-DE" dirty="0" err="1" smtClean="0">
                <a:solidFill>
                  <a:schemeClr val="bg1"/>
                </a:solidFill>
              </a:rPr>
              <a:t>has</a:t>
            </a:r>
            <a:r>
              <a:rPr lang="de-DE" dirty="0" smtClean="0">
                <a:solidFill>
                  <a:schemeClr val="bg1"/>
                </a:solidFill>
              </a:rPr>
              <a:t> an angle </a:t>
            </a:r>
            <a:r>
              <a:rPr lang="de-DE" dirty="0" err="1" smtClean="0">
                <a:solidFill>
                  <a:schemeClr val="bg1"/>
                </a:solidFill>
              </a:rPr>
              <a:t>to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the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pupil</a:t>
            </a:r>
            <a:endParaRPr lang="de-DE" dirty="0" smtClean="0">
              <a:solidFill>
                <a:schemeClr val="bg1"/>
              </a:solidFill>
            </a:endParaRPr>
          </a:p>
          <a:p>
            <a:r>
              <a:rPr lang="de-DE" dirty="0" smtClean="0">
                <a:solidFill>
                  <a:schemeClr val="bg1"/>
                </a:solidFill>
              </a:rPr>
              <a:t>PL </a:t>
            </a:r>
            <a:r>
              <a:rPr lang="de-DE" dirty="0" err="1" smtClean="0">
                <a:solidFill>
                  <a:schemeClr val="bg1"/>
                </a:solidFill>
              </a:rPr>
              <a:t>shows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stronger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accuracy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bias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than</a:t>
            </a:r>
            <a:r>
              <a:rPr lang="de-DE" dirty="0" smtClean="0">
                <a:solidFill>
                  <a:schemeClr val="bg1"/>
                </a:solidFill>
              </a:rPr>
              <a:t> EL</a:t>
            </a:r>
          </a:p>
          <a:p>
            <a:endParaRPr lang="de-DE" b="1" dirty="0" smtClean="0">
              <a:solidFill>
                <a:schemeClr val="bg1"/>
              </a:solidFill>
            </a:endParaRPr>
          </a:p>
          <a:p>
            <a:endParaRPr lang="de-DE" b="1" dirty="0" smtClean="0">
              <a:solidFill>
                <a:schemeClr val="bg1"/>
              </a:solidFill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408" y="0"/>
            <a:ext cx="3116250" cy="2947500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" y="104886"/>
            <a:ext cx="4761577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784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/>
      </p:transition>
    </mc:Choice>
    <mc:Fallback xmlns="">
      <p:transition>
        <p:push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sign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sign1" id="{024FAB31-C83E-4EF8-86BD-E85B09C15B21}" vid="{999229C1-0E73-4104-AD7F-CB993C768648}"/>
    </a:ext>
  </a:extLst>
</a:theme>
</file>

<file path=ppt/theme/theme2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Design1</Template>
  <TotalTime>0</TotalTime>
  <Words>473</Words>
  <Application>Microsoft Office PowerPoint</Application>
  <PresentationFormat>Bildschirmpräsentation (4:3)</PresentationFormat>
  <Paragraphs>112</Paragraphs>
  <Slides>14</Slides>
  <Notes>1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14</vt:i4>
      </vt:variant>
    </vt:vector>
  </HeadingPairs>
  <TitlesOfParts>
    <vt:vector size="20" baseType="lpstr">
      <vt:lpstr>Arial</vt:lpstr>
      <vt:lpstr>Calibri</vt:lpstr>
      <vt:lpstr>Franklin Gothic Book</vt:lpstr>
      <vt:lpstr>Symbol</vt:lpstr>
      <vt:lpstr>Design1</vt:lpstr>
      <vt:lpstr>Benutzerdefiniertes Design</vt:lpstr>
      <vt:lpstr>The greatest showdown of the 21st century:  Pupillabs vs. Eyelink</vt:lpstr>
      <vt:lpstr>Pubillabs (PL) vs. Eyelink (EL)</vt:lpstr>
      <vt:lpstr>Our test battery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Randomization</vt:lpstr>
      <vt:lpstr>PowerPoint-Präsentation</vt:lpstr>
      <vt:lpstr>Are we missing something?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Fixdur</dc:title>
  <dc:creator>Benedikt Ehinger</dc:creator>
  <cp:lastModifiedBy>Benedikt Ehinger</cp:lastModifiedBy>
  <cp:revision>86</cp:revision>
  <dcterms:created xsi:type="dcterms:W3CDTF">2015-10-06T08:22:46Z</dcterms:created>
  <dcterms:modified xsi:type="dcterms:W3CDTF">2018-04-19T12:34:48Z</dcterms:modified>
</cp:coreProperties>
</file>

<file path=docProps/thumbnail.jpeg>
</file>